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234" autoAdjust="0"/>
  </p:normalViewPr>
  <p:slideViewPr>
    <p:cSldViewPr snapToGrid="0">
      <p:cViewPr varScale="1">
        <p:scale>
          <a:sx n="100" d="100"/>
          <a:sy n="100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627C79-F473-48A5-8B37-269176E328CC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C63B44-C979-4EE0-9A9B-D15662A94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676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Race: Being black doubles risk; Location: Mortality risk increased in US South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C63B44-C979-4EE0-9A9B-D15662A94DB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20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Dataset ~43,000 rows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C63B44-C979-4EE0-9A9B-D15662A94D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95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Encoding: Considered 1 vs all for some multiclass (particularly self-employed); Balancing: 98% Accuracy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C63B44-C979-4EE0-9A9B-D15662A94DB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218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0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46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545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555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99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8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292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319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93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97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8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7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03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77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095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36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56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AB0A7-D411-4947-9FD7-B4799B77F30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39F8F-107C-4E4B-B8DD-0E22BF8FF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213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jpe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7BCD-343C-D12A-F1E8-0BED8B782D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Predicting Stroke Risk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9B0F79-27DB-E448-C421-45B24C517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Using individual patient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FF46E6-A7BF-043C-101C-1EED6B6DD842}"/>
              </a:ext>
            </a:extLst>
          </p:cNvPr>
          <p:cNvSpPr txBox="1"/>
          <p:nvPr/>
        </p:nvSpPr>
        <p:spPr>
          <a:xfrm>
            <a:off x="680322" y="5798986"/>
            <a:ext cx="1778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Breitbach</a:t>
            </a:r>
          </a:p>
          <a:p>
            <a:r>
              <a:rPr lang="en-US" dirty="0"/>
              <a:t>22-July-2022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D0E9336-77DF-466F-8078-1E2A7D6108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22"/>
    </mc:Choice>
    <mc:Fallback>
      <p:transition spd="slow" advTm="16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1428C-1526-F4FE-705B-0E0AF4F66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Stroke Statistics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3C72-9324-0058-F398-023A7FAA7D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Worldwide </a:t>
            </a:r>
          </a:p>
          <a:p>
            <a:pPr lvl="1"/>
            <a:r>
              <a:rPr lang="en-US"/>
              <a:t>Second leading cause of death</a:t>
            </a:r>
          </a:p>
          <a:p>
            <a:pPr lvl="1"/>
            <a:r>
              <a:rPr lang="en-US"/>
              <a:t>11% of deaths (15 million people)</a:t>
            </a:r>
          </a:p>
          <a:p>
            <a:pPr lvl="1"/>
            <a:r>
              <a:rPr lang="en-US"/>
              <a:t>1 of 6 deaths related to cardiovascular disease</a:t>
            </a:r>
          </a:p>
          <a:p>
            <a:r>
              <a:rPr lang="en-US"/>
              <a:t>United States</a:t>
            </a:r>
          </a:p>
          <a:p>
            <a:pPr lvl="1"/>
            <a:r>
              <a:rPr lang="en-US"/>
              <a:t>~800,000 annually</a:t>
            </a:r>
          </a:p>
          <a:p>
            <a:pPr lvl="1"/>
            <a:r>
              <a:rPr lang="en-US"/>
              <a:t>Stroke every 40 seconds</a:t>
            </a:r>
          </a:p>
          <a:p>
            <a:pPr lvl="1"/>
            <a:r>
              <a:rPr lang="en-US"/>
              <a:t>Death every 3.5 minutes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1BD24EF-0E68-B766-0416-25AFD46772F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416" y="299104"/>
            <a:ext cx="5181600" cy="625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E7E744-F841-1109-43C7-D1EBFCBF90C6}"/>
              </a:ext>
            </a:extLst>
          </p:cNvPr>
          <p:cNvSpPr txBox="1"/>
          <p:nvPr/>
        </p:nvSpPr>
        <p:spPr>
          <a:xfrm>
            <a:off x="6527264" y="6558896"/>
            <a:ext cx="5339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https://www.who.int/news-room/fact-sheets/detail/the-top-10-causes-of-death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030D487-C4A6-7F71-939B-1840F5FAFF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127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13"/>
    </mc:Choice>
    <mc:Fallback>
      <p:transition spd="slow" advTm="41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EC635-2B9A-A2F1-C916-2AE63618B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Stroke Statistics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254EC-7513-7B92-242F-D2ABF1D120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Of ~15 million annual stroke instances:</a:t>
            </a:r>
          </a:p>
          <a:p>
            <a:pPr lvl="1"/>
            <a:r>
              <a:rPr lang="en-US" sz="2800" dirty="0"/>
              <a:t>1/3 result in death</a:t>
            </a:r>
          </a:p>
          <a:p>
            <a:pPr lvl="1"/>
            <a:r>
              <a:rPr lang="en-US" sz="2800" dirty="0"/>
              <a:t>1/3 recover</a:t>
            </a:r>
          </a:p>
          <a:p>
            <a:pPr lvl="1"/>
            <a:r>
              <a:rPr lang="en-US" sz="2800" dirty="0"/>
              <a:t>1/3 are left disabled</a:t>
            </a:r>
          </a:p>
          <a:p>
            <a:r>
              <a:rPr lang="en-US" sz="3200" dirty="0"/>
              <a:t>A leading cause of long-term disability</a:t>
            </a:r>
          </a:p>
          <a:p>
            <a:pPr lvl="1"/>
            <a:endParaRPr lang="en-US" sz="2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EC761C-F0B9-DBF9-22B3-CD9671871E7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Known risk factors:</a:t>
            </a:r>
          </a:p>
          <a:p>
            <a:pPr lvl="1"/>
            <a:r>
              <a:rPr lang="en-US" sz="2800" dirty="0"/>
              <a:t>Cardiovascular/Health:</a:t>
            </a:r>
          </a:p>
          <a:p>
            <a:pPr lvl="2"/>
            <a:r>
              <a:rPr lang="en-US" sz="2400" dirty="0"/>
              <a:t>High blood pressure</a:t>
            </a:r>
          </a:p>
          <a:p>
            <a:pPr lvl="2"/>
            <a:r>
              <a:rPr lang="en-US" sz="2400" dirty="0"/>
              <a:t>High cholesterol</a:t>
            </a:r>
          </a:p>
          <a:p>
            <a:pPr lvl="2"/>
            <a:r>
              <a:rPr lang="en-US" sz="2400" dirty="0"/>
              <a:t>Obesity / diabetes</a:t>
            </a:r>
          </a:p>
          <a:p>
            <a:pPr lvl="2"/>
            <a:r>
              <a:rPr lang="en-US" sz="2400" dirty="0"/>
              <a:t>Age</a:t>
            </a:r>
          </a:p>
          <a:p>
            <a:pPr lvl="1"/>
            <a:r>
              <a:rPr lang="en-US" sz="2800" dirty="0"/>
              <a:t>Other:</a:t>
            </a:r>
          </a:p>
          <a:p>
            <a:pPr lvl="2"/>
            <a:r>
              <a:rPr lang="en-US" sz="2400" dirty="0"/>
              <a:t>Race</a:t>
            </a:r>
          </a:p>
          <a:p>
            <a:pPr lvl="2"/>
            <a:r>
              <a:rPr lang="en-US" sz="2400" dirty="0"/>
              <a:t>Where you live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A4C35F5-2284-FC02-A3E1-A7BE91A4ED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086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518"/>
    </mc:Choice>
    <mc:Fallback>
      <p:transition spd="slow" advTm="72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D3FBC-61D5-C103-5E77-EB90A7337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Stroke Dataset: 10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3F187-5683-436B-DFED-E73BC14D83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5 Categorical:</a:t>
            </a:r>
          </a:p>
          <a:p>
            <a:pPr lvl="1"/>
            <a:r>
              <a:rPr lang="en-US" dirty="0"/>
              <a:t>2 multiclass</a:t>
            </a:r>
          </a:p>
          <a:p>
            <a:pPr lvl="2"/>
            <a:r>
              <a:rPr lang="en-US" dirty="0"/>
              <a:t>`</a:t>
            </a:r>
            <a:r>
              <a:rPr lang="en-US" dirty="0" err="1"/>
              <a:t>work_type</a:t>
            </a:r>
            <a:r>
              <a:rPr lang="en-US" dirty="0"/>
              <a:t>`, `</a:t>
            </a:r>
            <a:r>
              <a:rPr lang="en-US" dirty="0" err="1"/>
              <a:t>smoking_status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2 binary</a:t>
            </a:r>
          </a:p>
          <a:p>
            <a:pPr lvl="2"/>
            <a:r>
              <a:rPr lang="en-US" dirty="0"/>
              <a:t>`</a:t>
            </a:r>
            <a:r>
              <a:rPr lang="en-US" dirty="0" err="1"/>
              <a:t>ever_married</a:t>
            </a:r>
            <a:r>
              <a:rPr lang="en-US" dirty="0"/>
              <a:t>`, `</a:t>
            </a:r>
            <a:r>
              <a:rPr lang="en-US" dirty="0" err="1"/>
              <a:t>Residence_type</a:t>
            </a:r>
            <a:r>
              <a:rPr lang="en-US" dirty="0"/>
              <a:t>`</a:t>
            </a:r>
          </a:p>
          <a:p>
            <a:pPr lvl="2"/>
            <a:r>
              <a:rPr lang="en-US" dirty="0"/>
              <a:t>Converted to 1/0</a:t>
            </a:r>
          </a:p>
          <a:p>
            <a:pPr lvl="1"/>
            <a:r>
              <a:rPr lang="en-US" dirty="0"/>
              <a:t>1 multiclass converted to binary</a:t>
            </a:r>
          </a:p>
          <a:p>
            <a:pPr lvl="2"/>
            <a:r>
              <a:rPr lang="en-US" dirty="0"/>
              <a:t>`gender` (removed ‘Other’)</a:t>
            </a:r>
          </a:p>
          <a:p>
            <a:pPr lvl="2"/>
            <a:r>
              <a:rPr lang="en-US" dirty="0"/>
              <a:t>Converted to 1/0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533209-112A-69AE-A37C-26BBFDA315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5 Numeric:</a:t>
            </a:r>
          </a:p>
          <a:p>
            <a:pPr lvl="1"/>
            <a:r>
              <a:rPr lang="en-US" dirty="0"/>
              <a:t>3 continuous</a:t>
            </a:r>
          </a:p>
          <a:p>
            <a:pPr lvl="2"/>
            <a:r>
              <a:rPr lang="en-US" dirty="0"/>
              <a:t>`age`, `</a:t>
            </a:r>
            <a:r>
              <a:rPr lang="en-US" dirty="0" err="1"/>
              <a:t>avg_glucose_level</a:t>
            </a:r>
            <a:r>
              <a:rPr lang="en-US" dirty="0"/>
              <a:t>`, `</a:t>
            </a:r>
            <a:r>
              <a:rPr lang="en-US" dirty="0" err="1"/>
              <a:t>bmi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2 discrete, binary</a:t>
            </a:r>
          </a:p>
          <a:p>
            <a:pPr lvl="2"/>
            <a:r>
              <a:rPr lang="en-US" dirty="0"/>
              <a:t>`hypertension`, `</a:t>
            </a:r>
            <a:r>
              <a:rPr lang="en-US" dirty="0" err="1"/>
              <a:t>heart_disease</a:t>
            </a:r>
            <a:r>
              <a:rPr lang="en-US" dirty="0"/>
              <a:t>`</a:t>
            </a:r>
          </a:p>
          <a:p>
            <a:r>
              <a:rPr lang="en-US" dirty="0"/>
              <a:t>Target Variable:</a:t>
            </a:r>
          </a:p>
          <a:p>
            <a:pPr lvl="1"/>
            <a:r>
              <a:rPr lang="en-US" dirty="0"/>
              <a:t>Binary (1/0)</a:t>
            </a:r>
          </a:p>
          <a:p>
            <a:pPr lvl="2"/>
            <a:r>
              <a:rPr lang="en-US" dirty="0"/>
              <a:t>stroke / no stroke</a:t>
            </a:r>
          </a:p>
          <a:p>
            <a:pPr lvl="1"/>
            <a:r>
              <a:rPr lang="en-US" dirty="0"/>
              <a:t>Extremely imbalanced</a:t>
            </a:r>
          </a:p>
          <a:p>
            <a:pPr lvl="2"/>
            <a:r>
              <a:rPr lang="en-US" dirty="0"/>
              <a:t>Stroke ~2% of dataset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A68428C-F788-CA0C-DFA3-D6EB0A2A7B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05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57"/>
    </mc:Choice>
    <mc:Fallback>
      <p:transition spd="slow" advTm="54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5BF4B-F7FA-53DC-D465-2FBD161CD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26A92-A30D-24BE-00B3-DC2959B279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Glucose is bimodal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FCE5C2-882C-04B8-AD68-603DB01A66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Children at lower risk</a:t>
            </a:r>
          </a:p>
          <a:p>
            <a:pPr lvl="1"/>
            <a:r>
              <a:rPr lang="en-US" dirty="0"/>
              <a:t>~6,000 ‘children’ in dataset</a:t>
            </a:r>
          </a:p>
          <a:p>
            <a:r>
              <a:rPr lang="en-US" dirty="0"/>
              <a:t>Impacts multiple variables:</a:t>
            </a:r>
          </a:p>
          <a:p>
            <a:pPr lvl="1"/>
            <a:r>
              <a:rPr lang="en-US" dirty="0"/>
              <a:t>`age`</a:t>
            </a:r>
          </a:p>
          <a:p>
            <a:pPr lvl="1"/>
            <a:r>
              <a:rPr lang="en-US" dirty="0"/>
              <a:t>`hypertension`</a:t>
            </a:r>
          </a:p>
          <a:p>
            <a:pPr lvl="1"/>
            <a:r>
              <a:rPr lang="en-US" dirty="0"/>
              <a:t>`heart disease`</a:t>
            </a:r>
          </a:p>
          <a:p>
            <a:pPr lvl="1"/>
            <a:r>
              <a:rPr lang="en-US" dirty="0"/>
              <a:t>`</a:t>
            </a:r>
            <a:r>
              <a:rPr lang="en-US" dirty="0" err="1"/>
              <a:t>ever_married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`</a:t>
            </a:r>
            <a:r>
              <a:rPr lang="en-US" dirty="0" err="1"/>
              <a:t>work_type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Possibly `</a:t>
            </a:r>
            <a:r>
              <a:rPr lang="en-US" dirty="0" err="1"/>
              <a:t>smoking_status</a:t>
            </a:r>
            <a:r>
              <a:rPr lang="en-US" dirty="0"/>
              <a:t>` (unknown)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11AA6C-69BE-AFCD-7E85-EA367D84F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320" y="2748811"/>
            <a:ext cx="3853721" cy="3776129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E241027-D496-9E72-63CB-9EFC47BCCD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25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366"/>
    </mc:Choice>
    <mc:Fallback>
      <p:transition spd="slow" advTm="67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A4E05-963F-BFD1-864E-04FB494FB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A01A9-BC22-5926-B7E6-B1C7D7727F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Imputing Null values</a:t>
            </a:r>
          </a:p>
          <a:p>
            <a:pPr lvl="1"/>
            <a:r>
              <a:rPr lang="en-US" dirty="0"/>
              <a:t>`</a:t>
            </a:r>
            <a:r>
              <a:rPr lang="en-US" dirty="0" err="1"/>
              <a:t>smoking_status</a:t>
            </a:r>
            <a:r>
              <a:rPr lang="en-US" dirty="0"/>
              <a:t>` 30% Null</a:t>
            </a:r>
          </a:p>
          <a:p>
            <a:pPr lvl="2"/>
            <a:r>
              <a:rPr lang="en-US" dirty="0"/>
              <a:t>Null </a:t>
            </a:r>
            <a:r>
              <a:rPr lang="en-US" dirty="0">
                <a:sym typeface="Wingdings" panose="05000000000000000000" pitchFamily="2" charset="2"/>
              </a:rPr>
              <a:t> ‘Other’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`</a:t>
            </a:r>
            <a:r>
              <a:rPr lang="en-US" dirty="0" err="1">
                <a:sym typeface="Wingdings" panose="05000000000000000000" pitchFamily="2" charset="2"/>
              </a:rPr>
              <a:t>bmi</a:t>
            </a:r>
            <a:r>
              <a:rPr lang="en-US" dirty="0">
                <a:sym typeface="Wingdings" panose="05000000000000000000" pitchFamily="2" charset="2"/>
              </a:rPr>
              <a:t>` ~3% Null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Tried Logistic Regression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Landed on median</a:t>
            </a:r>
          </a:p>
          <a:p>
            <a:r>
              <a:rPr lang="en-US" dirty="0">
                <a:sym typeface="Wingdings" panose="05000000000000000000" pitchFamily="2" charset="2"/>
              </a:rPr>
              <a:t>Encoding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Binary features  1 / 0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Multiclass  one-hot encoded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B3FE4-8118-B336-154A-0C935D0B64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Transformation</a:t>
            </a:r>
          </a:p>
          <a:p>
            <a:pPr lvl="1"/>
            <a:r>
              <a:rPr lang="en-US" dirty="0"/>
              <a:t>Box-Cox – age, </a:t>
            </a:r>
            <a:r>
              <a:rPr lang="en-US" dirty="0" err="1"/>
              <a:t>bmi</a:t>
            </a:r>
            <a:r>
              <a:rPr lang="en-US" dirty="0"/>
              <a:t>, &amp; glucose</a:t>
            </a:r>
          </a:p>
          <a:p>
            <a:pPr lvl="1"/>
            <a:r>
              <a:rPr lang="en-US" dirty="0"/>
              <a:t>Scaled all features -1 to 1</a:t>
            </a:r>
          </a:p>
          <a:p>
            <a:r>
              <a:rPr lang="en-US" dirty="0"/>
              <a:t>Balancing (~2% stroke)</a:t>
            </a:r>
          </a:p>
          <a:p>
            <a:pPr lvl="1"/>
            <a:r>
              <a:rPr lang="en-US" dirty="0"/>
              <a:t>Oversample stroke</a:t>
            </a:r>
          </a:p>
          <a:p>
            <a:pPr lvl="1"/>
            <a:r>
              <a:rPr lang="en-US" dirty="0"/>
              <a:t>Oversample using SMOTE</a:t>
            </a:r>
          </a:p>
          <a:p>
            <a:pPr lvl="1"/>
            <a:r>
              <a:rPr lang="en-US" dirty="0"/>
              <a:t>Oversample / </a:t>
            </a:r>
            <a:r>
              <a:rPr lang="en-US" dirty="0" err="1"/>
              <a:t>Undersample</a:t>
            </a:r>
            <a:endParaRPr lang="en-US" dirty="0"/>
          </a:p>
          <a:p>
            <a:pPr lvl="2"/>
            <a:r>
              <a:rPr lang="en-US" dirty="0"/>
              <a:t>Oversample to 10% of majority using SMOTE</a:t>
            </a:r>
          </a:p>
          <a:p>
            <a:pPr lvl="2"/>
            <a:r>
              <a:rPr lang="en-US" dirty="0" err="1"/>
              <a:t>Undersample</a:t>
            </a:r>
            <a:r>
              <a:rPr lang="en-US" dirty="0"/>
              <a:t> majority so stroke is 50% of majority</a:t>
            </a:r>
          </a:p>
          <a:p>
            <a:pPr lvl="1"/>
            <a:r>
              <a:rPr lang="en-US" dirty="0"/>
              <a:t>Leave imbalanced and use weights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F9C4E40-DF19-70A5-C0BA-9C27BC1D7B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99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666"/>
    </mc:Choice>
    <mc:Fallback>
      <p:transition spd="slow" advTm="131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560D0-7A1B-AD52-CE3B-781EFF2D2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/ Evaluation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CD7033-903C-6241-CAA0-E8E9D10D7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Metrics: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F7200-12CC-A8F2-80E8-95627D898B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  <a:p>
            <a:pPr lvl="1"/>
            <a:r>
              <a:rPr lang="en-US" dirty="0"/>
              <a:t>98%, predicting no strokes</a:t>
            </a:r>
          </a:p>
          <a:p>
            <a:r>
              <a:rPr lang="en-US" dirty="0"/>
              <a:t>Recall</a:t>
            </a:r>
          </a:p>
          <a:p>
            <a:r>
              <a:rPr lang="en-US" dirty="0"/>
              <a:t>Matthews Correlation Coefficient</a:t>
            </a:r>
          </a:p>
          <a:p>
            <a:r>
              <a:rPr lang="en-US" dirty="0"/>
              <a:t>Area Under Curve (Receiver Operating Characteristic)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B46EC0B-2CEB-7D77-0B31-00E4A3CBA3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Hyperparameter Tuning: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C978BD-EC1C-7779-19C3-2F2EA9E30DC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Grid Search CV</a:t>
            </a:r>
          </a:p>
          <a:p>
            <a:pPr lvl="1"/>
            <a:r>
              <a:rPr lang="en-US" dirty="0"/>
              <a:t>Random Search CV</a:t>
            </a:r>
          </a:p>
          <a:p>
            <a:r>
              <a:rPr lang="en-US" dirty="0"/>
              <a:t>Scoring with multiple metrics</a:t>
            </a:r>
          </a:p>
          <a:p>
            <a:r>
              <a:rPr lang="en-US" dirty="0"/>
              <a:t>Voting Classifier (with weighting)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AC697D0-55C9-CA8D-1734-9E900560D3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2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844"/>
    </mc:Choice>
    <mc:Fallback>
      <p:transition spd="slow" advTm="61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10">
            <a:extLst>
              <a:ext uri="{FF2B5EF4-FFF2-40B4-BE49-F238E27FC236}">
                <a16:creationId xmlns:a16="http://schemas.microsoft.com/office/drawing/2014/main" id="{A97529DD-0019-4F2B-AAE6-A82A2FADB6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0" name="Picture 12">
            <a:extLst>
              <a:ext uri="{FF2B5EF4-FFF2-40B4-BE49-F238E27FC236}">
                <a16:creationId xmlns:a16="http://schemas.microsoft.com/office/drawing/2014/main" id="{4A476453-89B8-4D0E-BDE0-0446B97F5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31" name="Picture 14">
            <a:extLst>
              <a:ext uri="{FF2B5EF4-FFF2-40B4-BE49-F238E27FC236}">
                <a16:creationId xmlns:a16="http://schemas.microsoft.com/office/drawing/2014/main" id="{02B7E5A1-5C08-4455-A219-804981D6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32" name="Rectangle 16">
            <a:extLst>
              <a:ext uri="{FF2B5EF4-FFF2-40B4-BE49-F238E27FC236}">
                <a16:creationId xmlns:a16="http://schemas.microsoft.com/office/drawing/2014/main" id="{6B19486B-DD4C-4473-9FF8-3E3FB1542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18">
            <a:extLst>
              <a:ext uri="{FF2B5EF4-FFF2-40B4-BE49-F238E27FC236}">
                <a16:creationId xmlns:a16="http://schemas.microsoft.com/office/drawing/2014/main" id="{52CE1431-75FA-49CE-A7AC-42816EFBC5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4" name="Group 20">
            <a:extLst>
              <a:ext uri="{FF2B5EF4-FFF2-40B4-BE49-F238E27FC236}">
                <a16:creationId xmlns:a16="http://schemas.microsoft.com/office/drawing/2014/main" id="{E7E11A8B-D353-4867-842B-40B7BABC9E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35" name="Rectangle 21">
              <a:extLst>
                <a:ext uri="{FF2B5EF4-FFF2-40B4-BE49-F238E27FC236}">
                  <a16:creationId xmlns:a16="http://schemas.microsoft.com/office/drawing/2014/main" id="{F0C50D17-020B-418B-BE67-DC7DEA17D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E9D5520-887C-4E25-9F91-49EBA2FB3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6" name="Content Placeholder 5" descr="Question mark symbol">
            <a:extLst>
              <a:ext uri="{FF2B5EF4-FFF2-40B4-BE49-F238E27FC236}">
                <a16:creationId xmlns:a16="http://schemas.microsoft.com/office/drawing/2014/main" id="{D15C8DB4-FC57-77CA-8C75-C8D23302CF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91" r="25122" b="-2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36" name="Rectangle 24">
            <a:extLst>
              <a:ext uri="{FF2B5EF4-FFF2-40B4-BE49-F238E27FC236}">
                <a16:creationId xmlns:a16="http://schemas.microsoft.com/office/drawing/2014/main" id="{C2E52CAC-158C-4DC7-AA1C-F582FFF73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9BE708-C767-C78C-73C0-42CA2F4BB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Conclusions</a:t>
            </a:r>
            <a:endParaRPr lang="en-US" dirty="0"/>
          </a:p>
        </p:txBody>
      </p:sp>
      <p:pic>
        <p:nvPicPr>
          <p:cNvPr id="37" name="Picture 26">
            <a:extLst>
              <a:ext uri="{FF2B5EF4-FFF2-40B4-BE49-F238E27FC236}">
                <a16:creationId xmlns:a16="http://schemas.microsoft.com/office/drawing/2014/main" id="{83211ECD-2CC2-43D9-A32B-E8669250E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DBED7-E2E9-DFF8-0C9A-092EE04426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2" y="2336873"/>
            <a:ext cx="5041628" cy="35993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Huge imbalance, not a perfect model</a:t>
            </a:r>
          </a:p>
          <a:p>
            <a:r>
              <a:rPr lang="en-US" sz="2000"/>
              <a:t>Need to find a balance in the results</a:t>
            </a:r>
          </a:p>
          <a:p>
            <a:r>
              <a:rPr lang="en-US" sz="2000"/>
              <a:t>More features could be helpful</a:t>
            </a:r>
          </a:p>
          <a:p>
            <a:r>
              <a:rPr lang="en-US" sz="2000"/>
              <a:t>Possible inherent bias in the data </a:t>
            </a:r>
          </a:p>
          <a:p>
            <a:pPr lvl="1"/>
            <a:r>
              <a:rPr lang="en-US"/>
              <a:t>Could be high risk but haven’t had a stroke </a:t>
            </a:r>
            <a:r>
              <a:rPr lang="en-US" i="1"/>
              <a:t>yet</a:t>
            </a: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E5F1350-A717-4E02-2C2E-431AA7BB11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213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42"/>
    </mc:Choice>
    <mc:Fallback>
      <p:transition spd="slow" advTm="39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2EDC-DE99-9B82-1993-322607BBD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49686-9244-6C75-535E-D274547AF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 people a level of control over their personal healthcare</a:t>
            </a:r>
          </a:p>
          <a:p>
            <a:r>
              <a:rPr lang="en-US" dirty="0"/>
              <a:t>A healthcare app:</a:t>
            </a:r>
          </a:p>
          <a:p>
            <a:pPr lvl="1"/>
            <a:r>
              <a:rPr lang="en-US" dirty="0"/>
              <a:t>Answer health questionnaire </a:t>
            </a:r>
          </a:p>
          <a:p>
            <a:pPr lvl="1"/>
            <a:r>
              <a:rPr lang="en-US" dirty="0"/>
              <a:t>Store health metrics (weight, blood pressure, health screening results, etc.)</a:t>
            </a:r>
          </a:p>
          <a:p>
            <a:pPr lvl="1"/>
            <a:r>
              <a:rPr lang="en-US" dirty="0"/>
              <a:t>Link activity apps (pulse, steps, etc.)</a:t>
            </a:r>
          </a:p>
          <a:p>
            <a:pPr lvl="1"/>
            <a:r>
              <a:rPr lang="en-US" dirty="0"/>
              <a:t>Predict risk for stroke, heart disease, and others</a:t>
            </a:r>
          </a:p>
          <a:p>
            <a:pPr lvl="1"/>
            <a:r>
              <a:rPr lang="en-US" dirty="0"/>
              <a:t>Provide personalized suggestions for lowering risk</a:t>
            </a:r>
          </a:p>
          <a:p>
            <a:pPr lvl="1"/>
            <a:r>
              <a:rPr lang="en-US" dirty="0"/>
              <a:t>A tool to discuss with your primary care physician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944148F-AFB1-4BBE-5339-FC862AD507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77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68"/>
    </mc:Choice>
    <mc:Fallback>
      <p:transition spd="slow" advTm="44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1899</TotalTime>
  <Words>545</Words>
  <Application>Microsoft Office PowerPoint</Application>
  <PresentationFormat>Widescreen</PresentationFormat>
  <Paragraphs>113</Paragraphs>
  <Slides>9</Slides>
  <Notes>3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Trebuchet MS</vt:lpstr>
      <vt:lpstr>Berlin</vt:lpstr>
      <vt:lpstr>Predicting Stroke Risk</vt:lpstr>
      <vt:lpstr>Stroke Statistics</vt:lpstr>
      <vt:lpstr>Stroke Statistics (cont.)</vt:lpstr>
      <vt:lpstr>Stroke Dataset: 10 Features</vt:lpstr>
      <vt:lpstr>Distributions</vt:lpstr>
      <vt:lpstr>Data Preprocessing</vt:lpstr>
      <vt:lpstr>Model Selection / Evaluation</vt:lpstr>
      <vt:lpstr>Conclusions</vt:lpstr>
      <vt:lpstr>Implementation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Stroke Risk</dc:title>
  <dc:creator>Scott Breitbach</dc:creator>
  <cp:lastModifiedBy>Scott Breitbach</cp:lastModifiedBy>
  <cp:revision>5</cp:revision>
  <dcterms:created xsi:type="dcterms:W3CDTF">2022-07-21T22:06:04Z</dcterms:created>
  <dcterms:modified xsi:type="dcterms:W3CDTF">2022-07-23T21:30:58Z</dcterms:modified>
</cp:coreProperties>
</file>

<file path=docProps/thumbnail.jpeg>
</file>